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8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9440" y="5261461"/>
            <a:ext cx="10363200" cy="763525"/>
          </a:xfrm>
          <a:effectLst/>
        </p:spPr>
        <p:txBody>
          <a:bodyPr>
            <a:normAutofit/>
          </a:bodyPr>
          <a:lstStyle>
            <a:lvl1pPr algn="r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1900" y="4192526"/>
            <a:ext cx="8534400" cy="1068935"/>
          </a:xfrm>
        </p:spPr>
        <p:txBody>
          <a:bodyPr>
            <a:normAutofit/>
          </a:bodyPr>
          <a:lstStyle>
            <a:lvl1pPr marL="0" indent="0" algn="r">
              <a:buNone/>
              <a:defRPr sz="2600">
                <a:solidFill>
                  <a:srgbClr val="0070C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ABB1F-F739-4022-8274-3D61079A0124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4301C-CE18-4EA6-B7C5-0C3A081BA4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7469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ABB1F-F739-4022-8274-3D61079A0124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4301C-CE18-4EA6-B7C5-0C3A081BA4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1201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ABB1F-F739-4022-8274-3D61079A0124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4301C-CE18-4EA6-B7C5-0C3A081BA4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16936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ABB1F-F739-4022-8274-3D61079A0124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4301C-CE18-4EA6-B7C5-0C3A081BA4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58283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620" y="985721"/>
            <a:ext cx="10972800" cy="458115"/>
          </a:xfrm>
          <a:effectLst/>
        </p:spPr>
        <p:txBody>
          <a:bodyPr>
            <a:normAutofit/>
          </a:bodyPr>
          <a:lstStyle>
            <a:lvl1pPr algn="r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9440" y="1901951"/>
            <a:ext cx="9773120" cy="3970329"/>
          </a:xfrm>
        </p:spPr>
        <p:txBody>
          <a:bodyPr/>
          <a:lstStyle>
            <a:lvl1pPr>
              <a:defRPr sz="28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ABB1F-F739-4022-8274-3D61079A0124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4301C-CE18-4EA6-B7C5-0C3A081BA4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3251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4686" y="527605"/>
            <a:ext cx="9354927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4687" y="1291130"/>
            <a:ext cx="9354927" cy="4581150"/>
          </a:xfrm>
        </p:spPr>
        <p:txBody>
          <a:bodyPr/>
          <a:lstStyle>
            <a:lvl1pPr>
              <a:defRPr sz="28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ABB1F-F739-4022-8274-3D61079A0124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4301C-CE18-4EA6-B7C5-0C3A081BA4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2719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ABB1F-F739-4022-8274-3D61079A0124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4301C-CE18-4EA6-B7C5-0C3A081BA4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8396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ABB1F-F739-4022-8274-3D61079A0124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4301C-CE18-4EA6-B7C5-0C3A081BA4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6602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4188" y="1291130"/>
            <a:ext cx="10769193" cy="610820"/>
          </a:xfrm>
          <a:effectLst/>
        </p:spPr>
        <p:txBody>
          <a:bodyPr>
            <a:normAutofit/>
          </a:bodyPr>
          <a:lstStyle>
            <a:lvl1pPr algn="r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227" y="1901950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2227" y="2531813"/>
            <a:ext cx="5386917" cy="3035058"/>
          </a:xfrm>
        </p:spPr>
        <p:txBody>
          <a:bodyPr/>
          <a:lstStyle>
            <a:lvl1pPr>
              <a:defRPr sz="2400">
                <a:solidFill>
                  <a:srgbClr val="0070C0"/>
                </a:solidFill>
              </a:defRPr>
            </a:lvl1pPr>
            <a:lvl2pPr>
              <a:defRPr sz="2000">
                <a:solidFill>
                  <a:srgbClr val="0070C0"/>
                </a:solidFill>
              </a:defRPr>
            </a:lvl2pPr>
            <a:lvl3pPr>
              <a:defRPr sz="1800">
                <a:solidFill>
                  <a:srgbClr val="0070C0"/>
                </a:solidFill>
              </a:defRPr>
            </a:lvl3pPr>
            <a:lvl4pPr>
              <a:defRPr sz="1600">
                <a:solidFill>
                  <a:srgbClr val="0070C0"/>
                </a:solidFill>
              </a:defRPr>
            </a:lvl4pPr>
            <a:lvl5pPr>
              <a:defRPr sz="1600">
                <a:solidFill>
                  <a:srgbClr val="0070C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2388" y="1901950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2388" y="2531813"/>
            <a:ext cx="5389033" cy="3035058"/>
          </a:xfrm>
        </p:spPr>
        <p:txBody>
          <a:bodyPr/>
          <a:lstStyle>
            <a:lvl1pPr>
              <a:defRPr sz="2400">
                <a:solidFill>
                  <a:srgbClr val="0070C0"/>
                </a:solidFill>
              </a:defRPr>
            </a:lvl1pPr>
            <a:lvl2pPr>
              <a:defRPr sz="2000">
                <a:solidFill>
                  <a:srgbClr val="0070C0"/>
                </a:solidFill>
              </a:defRPr>
            </a:lvl2pPr>
            <a:lvl3pPr>
              <a:defRPr sz="1800">
                <a:solidFill>
                  <a:srgbClr val="0070C0"/>
                </a:solidFill>
              </a:defRPr>
            </a:lvl3pPr>
            <a:lvl4pPr>
              <a:defRPr sz="1600">
                <a:solidFill>
                  <a:srgbClr val="0070C0"/>
                </a:solidFill>
              </a:defRPr>
            </a:lvl4pPr>
            <a:lvl5pPr>
              <a:defRPr sz="1600">
                <a:solidFill>
                  <a:srgbClr val="0070C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ABB1F-F739-4022-8274-3D61079A0124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4301C-CE18-4EA6-B7C5-0C3A081BA4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3157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ABB1F-F739-4022-8274-3D61079A0124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4301C-CE18-4EA6-B7C5-0C3A081BA4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5178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ABB1F-F739-4022-8274-3D61079A0124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4301C-CE18-4EA6-B7C5-0C3A081BA4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5184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ABB1F-F739-4022-8274-3D61079A0124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4301C-CE18-4EA6-B7C5-0C3A081BA4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3390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FABB1F-F739-4022-8274-3D61079A0124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34301C-CE18-4EA6-B7C5-0C3A081BA4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2083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  <p:sldLayoutId id="214748383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86408" y="3603279"/>
            <a:ext cx="8286232" cy="221347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ОТКРЫТЫЙ УРОК ПО ГЕОГРАФИИ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Провела </a:t>
            </a:r>
            <a:r>
              <a:rPr lang="ru-RU" dirty="0"/>
              <a:t>учитель по географии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Магомедова К.Р.</a:t>
            </a:r>
            <a:br>
              <a:rPr lang="ru-RU" dirty="0" smtClean="0"/>
            </a:br>
            <a:endParaRPr 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38240" y="2002100"/>
            <a:ext cx="8534400" cy="1692999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/>
              <a:t>ЭКОЛОГИЧЕСКАЯ СИТУАЦИЯ ЦЕНТРАЛЬНОГО ДАГЕСТАНА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6627137"/>
            <a:ext cx="733331" cy="23086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482565" y="371688"/>
            <a:ext cx="83231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МИНИСТЕРСТВО ОБРАЗОВАНИЯ РЕСПУБЛИКИ ДАГЕСТАН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МБОУ СОШ №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7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61940" y="6257805"/>
            <a:ext cx="16264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г. </a:t>
            </a:r>
            <a:r>
              <a:rPr lang="ru-RU" sz="1600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Даг.Огни, 2017</a:t>
            </a:r>
            <a:endParaRPr lang="ru-RU" sz="1600" dirty="0">
              <a:solidFill>
                <a:schemeClr val="accent6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8932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5329382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56374" y="1"/>
            <a:ext cx="3435626" cy="18842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78918" y="1544781"/>
            <a:ext cx="3433404" cy="18842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56374" y="3254693"/>
            <a:ext cx="3433404" cy="18842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78918" y="4964604"/>
            <a:ext cx="3435627" cy="18933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1385455" y="5868612"/>
            <a:ext cx="67148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B0F0"/>
                </a:solidFill>
              </a:rPr>
              <a:t>Деградация </a:t>
            </a:r>
            <a:r>
              <a:rPr lang="ru-RU" sz="2400" dirty="0">
                <a:solidFill>
                  <a:srgbClr val="00B0F0"/>
                </a:solidFill>
              </a:rPr>
              <a:t>лесов в Кизилюртовском и Кумторкалинском районах на площади 20 тыс. га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302299" y="4617429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FFC000"/>
                </a:solidFill>
              </a:rPr>
              <a:t>Почти вся территория равнинного Дагест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ана</a:t>
            </a:r>
            <a:r>
              <a:rPr lang="ru-RU" sz="2400" dirty="0">
                <a:solidFill>
                  <a:srgbClr val="FFC000"/>
                </a:solidFill>
              </a:rPr>
              <a:t> находится под воздействием ветровой эрозии.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03203" y="1623820"/>
            <a:ext cx="52185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FFFF00"/>
                </a:solidFill>
              </a:rPr>
              <a:t>Бархан Сарыкум </a:t>
            </a:r>
            <a:r>
              <a:rPr lang="ru-RU" sz="2800" dirty="0" smtClean="0">
                <a:solidFill>
                  <a:srgbClr val="FFFF00"/>
                </a:solidFill>
              </a:rPr>
              <a:t>- уникальный памятник </a:t>
            </a:r>
            <a:r>
              <a:rPr lang="ru-RU" sz="2800" dirty="0">
                <a:solidFill>
                  <a:srgbClr val="FFFF00"/>
                </a:solidFill>
              </a:rPr>
              <a:t>природы Дагестана.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47784" y="150198"/>
            <a:ext cx="497839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Зоны </a:t>
            </a:r>
            <a:r>
              <a:rPr lang="ru-RU" sz="2000" dirty="0"/>
              <a:t>экологического </a:t>
            </a:r>
            <a:r>
              <a:rPr lang="ru-RU" sz="2000" dirty="0" smtClean="0"/>
              <a:t>бедствия Центрального Дагестана: </a:t>
            </a:r>
          </a:p>
          <a:p>
            <a:pPr algn="ctr"/>
            <a:r>
              <a:rPr lang="ru-RU" sz="2000" dirty="0" smtClean="0"/>
              <a:t>гора </a:t>
            </a:r>
            <a:r>
              <a:rPr lang="ru-RU" sz="2000" dirty="0"/>
              <a:t>Таркитау – памятник природы, </a:t>
            </a:r>
            <a:endParaRPr lang="ru-RU" sz="2000" dirty="0" smtClean="0"/>
          </a:p>
          <a:p>
            <a:pPr algn="ctr"/>
            <a:r>
              <a:rPr lang="ru-RU" sz="2000" dirty="0" smtClean="0"/>
              <a:t>бархан </a:t>
            </a:r>
            <a:r>
              <a:rPr lang="ru-RU" sz="2000" dirty="0"/>
              <a:t>Сарыкум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47784" y="2577927"/>
            <a:ext cx="50984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C000"/>
                </a:solidFill>
              </a:rPr>
              <a:t>длина 12 км, </a:t>
            </a:r>
            <a:r>
              <a:rPr lang="ru-RU" sz="2000" dirty="0" smtClean="0">
                <a:solidFill>
                  <a:srgbClr val="FFC000"/>
                </a:solidFill>
              </a:rPr>
              <a:t>ширина </a:t>
            </a:r>
            <a:r>
              <a:rPr lang="ru-RU" sz="2000" dirty="0">
                <a:solidFill>
                  <a:srgbClr val="FFC000"/>
                </a:solidFill>
              </a:rPr>
              <a:t>– 4 км, высота 252 м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329382" y="57565"/>
            <a:ext cx="3666836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Высота бархана </a:t>
            </a:r>
            <a:r>
              <a:rPr lang="ru-RU" sz="2000" dirty="0">
                <a:solidFill>
                  <a:srgbClr val="FF0000"/>
                </a:solidFill>
              </a:rPr>
              <a:t>стала меньше на 20 м</a:t>
            </a:r>
            <a:r>
              <a:rPr lang="ru-RU" sz="2000" dirty="0" smtClean="0">
                <a:solidFill>
                  <a:srgbClr val="FF0000"/>
                </a:solidFill>
              </a:rPr>
              <a:t>., </a:t>
            </a:r>
            <a:r>
              <a:rPr lang="ru-RU" sz="2000" dirty="0">
                <a:solidFill>
                  <a:srgbClr val="FF0000"/>
                </a:solidFill>
              </a:rPr>
              <a:t>виноваты в этом не природные катаклизмы, а, прежде всего</a:t>
            </a:r>
            <a:r>
              <a:rPr lang="ru-RU" sz="2000" dirty="0" smtClean="0">
                <a:solidFill>
                  <a:srgbClr val="FF0000"/>
                </a:solidFill>
              </a:rPr>
              <a:t>, </a:t>
            </a:r>
            <a:r>
              <a:rPr lang="ru-RU" sz="3200" b="1" u="sng" dirty="0" smtClean="0">
                <a:solidFill>
                  <a:srgbClr val="FF0000"/>
                </a:solidFill>
              </a:rPr>
              <a:t>человек</a:t>
            </a:r>
            <a:r>
              <a:rPr lang="ru-RU" sz="2000" b="1" u="sng" dirty="0">
                <a:solidFill>
                  <a:srgbClr val="FF0000"/>
                </a:solidFill>
              </a:rPr>
              <a:t>. </a:t>
            </a:r>
            <a:r>
              <a:rPr lang="ru-RU" sz="2000" dirty="0">
                <a:solidFill>
                  <a:srgbClr val="FF0000"/>
                </a:solidFill>
              </a:rPr>
              <a:t>(ведется разработка </a:t>
            </a:r>
            <a:r>
              <a:rPr lang="ru-RU" sz="2000" dirty="0" smtClean="0">
                <a:solidFill>
                  <a:srgbClr val="FF0000"/>
                </a:solidFill>
              </a:rPr>
              <a:t>на </a:t>
            </a:r>
            <a:r>
              <a:rPr lang="ru-RU" sz="2000" dirty="0">
                <a:solidFill>
                  <a:srgbClr val="FF0000"/>
                </a:solidFill>
              </a:rPr>
              <a:t>песчаном </a:t>
            </a:r>
            <a:r>
              <a:rPr lang="ru-RU" sz="2000" dirty="0" smtClean="0">
                <a:solidFill>
                  <a:srgbClr val="FF0000"/>
                </a:solidFill>
              </a:rPr>
              <a:t>карьере для </a:t>
            </a:r>
            <a:r>
              <a:rPr lang="ru-RU" sz="2000" dirty="0">
                <a:solidFill>
                  <a:srgbClr val="FF0000"/>
                </a:solidFill>
              </a:rPr>
              <a:t>строительных нужд </a:t>
            </a:r>
            <a:endParaRPr lang="ru-RU" sz="2000" dirty="0" smtClean="0">
              <a:solidFill>
                <a:srgbClr val="FF0000"/>
              </a:solidFill>
            </a:endParaRPr>
          </a:p>
          <a:p>
            <a:r>
              <a:rPr lang="ru-RU" sz="2000" dirty="0" smtClean="0">
                <a:solidFill>
                  <a:srgbClr val="FF0000"/>
                </a:solidFill>
              </a:rPr>
              <a:t>напротив бархана)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29382" y="3028891"/>
            <a:ext cx="33110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B0F0"/>
                </a:solidFill>
              </a:rPr>
              <a:t>Уникален </a:t>
            </a:r>
            <a:r>
              <a:rPr lang="ru-RU" sz="2400" dirty="0">
                <a:solidFill>
                  <a:srgbClr val="00B0F0"/>
                </a:solidFill>
              </a:rPr>
              <a:t>и своеобразен животный мир песчаного бархана</a:t>
            </a:r>
          </a:p>
        </p:txBody>
      </p:sp>
    </p:spTree>
    <p:extLst>
      <p:ext uri="{BB962C8B-B14F-4D97-AF65-F5344CB8AC3E}">
        <p14:creationId xmlns:p14="http://schemas.microsoft.com/office/powerpoint/2010/main" xmlns="" val="1915423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826" b="7826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Прямоугольник 5"/>
          <p:cNvSpPr/>
          <p:nvPr/>
        </p:nvSpPr>
        <p:spPr>
          <a:xfrm>
            <a:off x="90535" y="5371626"/>
            <a:ext cx="11999865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dirty="0" smtClean="0">
                <a:solidFill>
                  <a:schemeClr val="bg1"/>
                </a:solidFill>
              </a:rPr>
              <a:t>На </a:t>
            </a:r>
            <a:r>
              <a:rPr lang="ru-RU" sz="2600" dirty="0">
                <a:solidFill>
                  <a:schemeClr val="bg1"/>
                </a:solidFill>
              </a:rPr>
              <a:t>каждом из нас лежит огромная ответственность за состояние природы, </a:t>
            </a:r>
            <a:endParaRPr lang="ru-RU" sz="2600" dirty="0" smtClean="0">
              <a:solidFill>
                <a:schemeClr val="bg1"/>
              </a:solidFill>
            </a:endParaRPr>
          </a:p>
          <a:p>
            <a:pPr algn="ctr"/>
            <a:r>
              <a:rPr lang="ru-RU" sz="2600" dirty="0" smtClean="0">
                <a:solidFill>
                  <a:schemeClr val="bg1"/>
                </a:solidFill>
              </a:rPr>
              <a:t>а</a:t>
            </a:r>
            <a:r>
              <a:rPr lang="ru-RU" sz="2600" dirty="0">
                <a:solidFill>
                  <a:schemeClr val="bg1"/>
                </a:solidFill>
              </a:rPr>
              <a:t>, следовательно, за здоровье и благополучие нынешнего и грядущих поколений</a:t>
            </a:r>
            <a:r>
              <a:rPr lang="ru-RU" sz="2600" b="1" dirty="0">
                <a:solidFill>
                  <a:schemeClr val="bg1"/>
                </a:solidFill>
              </a:rPr>
              <a:t>. </a:t>
            </a:r>
            <a:endParaRPr lang="ru-RU" sz="26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600" b="1" u="sng" dirty="0" smtClean="0">
                <a:solidFill>
                  <a:schemeClr val="bg1"/>
                </a:solidFill>
              </a:rPr>
              <a:t>Старайтесь </a:t>
            </a:r>
            <a:r>
              <a:rPr lang="ru-RU" sz="2600" b="1" u="sng" dirty="0">
                <a:solidFill>
                  <a:schemeClr val="bg1"/>
                </a:solidFill>
              </a:rPr>
              <a:t>с уважением относиться ко всему живому, к окружающему миру.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0004" y="176170"/>
            <a:ext cx="121014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Правительством </a:t>
            </a:r>
            <a:r>
              <a:rPr lang="ru-RU" sz="2800" dirty="0">
                <a:solidFill>
                  <a:srgbClr val="002060"/>
                </a:solidFill>
              </a:rPr>
              <a:t>Республики Дагестан проводится определенная работа по реализации политики в области охраны окружающей среды и обеспечения экологической безопасности.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42467" y="2303735"/>
            <a:ext cx="6096000" cy="20928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3000" b="1" dirty="0" smtClean="0">
                <a:solidFill>
                  <a:srgbClr val="FF0000"/>
                </a:solidFill>
              </a:rPr>
              <a:t>НО!</a:t>
            </a:r>
            <a:endParaRPr lang="ru-RU" sz="13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40538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661321" y="2044716"/>
            <a:ext cx="7315200" cy="804862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00B0F0"/>
                </a:solidFill>
                <a:latin typeface="Monotype Corsiva" panose="03010101010201010101" pitchFamily="66" charset="0"/>
              </a:rPr>
              <a:t>СПАСИБО  ЗА ВНИМАНИЕ!</a:t>
            </a:r>
            <a:endParaRPr lang="ru-RU" sz="9600" b="1" dirty="0">
              <a:solidFill>
                <a:srgbClr val="00B0F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559235"/>
            <a:ext cx="878186" cy="298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11616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500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138697"/>
            <a:ext cx="10972800" cy="458115"/>
          </a:xfrm>
        </p:spPr>
        <p:txBody>
          <a:bodyPr>
            <a:noAutofit/>
          </a:bodyPr>
          <a:lstStyle/>
          <a:p>
            <a:pPr algn="l"/>
            <a:r>
              <a:rPr lang="ru-RU" sz="2600" dirty="0"/>
              <a:t>Открытый урок на тему «Экологическая ситуация Центрального Дагестана»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293" y="596812"/>
            <a:ext cx="11114106" cy="313779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dirty="0"/>
              <a:t>Цели: </a:t>
            </a:r>
          </a:p>
          <a:p>
            <a:r>
              <a:rPr lang="ru-RU" sz="2400" dirty="0" smtClean="0"/>
              <a:t>Сформировать </a:t>
            </a:r>
            <a:r>
              <a:rPr lang="ru-RU" sz="2400" dirty="0"/>
              <a:t>представление о Центральном Дагестане и экологической обстановке;</a:t>
            </a:r>
          </a:p>
          <a:p>
            <a:r>
              <a:rPr lang="ru-RU" sz="2400" dirty="0" smtClean="0"/>
              <a:t>Выявить </a:t>
            </a:r>
            <a:r>
              <a:rPr lang="ru-RU" sz="2400" dirty="0"/>
              <a:t>основные причины экологических проблем в этом регионе, разработать мероприятия по охране окружающей среды;</a:t>
            </a:r>
          </a:p>
          <a:p>
            <a:r>
              <a:rPr lang="ru-RU" sz="2400" dirty="0" smtClean="0"/>
              <a:t>На </a:t>
            </a:r>
            <a:r>
              <a:rPr lang="ru-RU" sz="2400" dirty="0"/>
              <a:t>основе изученного подвести учащихся к выводам о необходимости бережного отношения к природе родного </a:t>
            </a:r>
            <a:r>
              <a:rPr lang="ru-RU" sz="2400" dirty="0" smtClean="0"/>
              <a:t>края</a:t>
            </a:r>
          </a:p>
          <a:p>
            <a:pPr marL="0" indent="0">
              <a:buNone/>
            </a:pPr>
            <a:r>
              <a:rPr lang="ru-RU" sz="2400" b="1" dirty="0" smtClean="0"/>
              <a:t>                                                                                                Участники</a:t>
            </a:r>
            <a:r>
              <a:rPr lang="ru-RU" sz="2400" b="1" dirty="0"/>
              <a:t>: </a:t>
            </a:r>
            <a:r>
              <a:rPr lang="ru-RU" sz="2400" dirty="0" smtClean="0"/>
              <a:t>Ученики </a:t>
            </a:r>
            <a:r>
              <a:rPr lang="ru-RU" sz="2400" dirty="0"/>
              <a:t>9</a:t>
            </a:r>
            <a:r>
              <a:rPr lang="ru-RU" sz="2400" baseline="30000" dirty="0"/>
              <a:t>Е</a:t>
            </a:r>
            <a:r>
              <a:rPr lang="ru-RU" sz="2400" dirty="0"/>
              <a:t> </a:t>
            </a:r>
            <a:r>
              <a:rPr lang="ru-RU" sz="2400" dirty="0" smtClean="0"/>
              <a:t>класса</a:t>
            </a:r>
          </a:p>
          <a:p>
            <a:pPr marL="0" indent="0">
              <a:buNone/>
            </a:pPr>
            <a:endParaRPr lang="ru-RU" sz="18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5354854" y="3734602"/>
            <a:ext cx="6227545" cy="289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400" b="1" dirty="0">
                <a:solidFill>
                  <a:srgbClr val="0070C0"/>
                </a:solidFill>
              </a:rPr>
              <a:t>Ход занятия:</a:t>
            </a:r>
            <a:endParaRPr lang="ru-RU" sz="2400" dirty="0">
              <a:solidFill>
                <a:srgbClr val="0070C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400" dirty="0">
                <a:solidFill>
                  <a:srgbClr val="0070C0"/>
                </a:solidFill>
              </a:rPr>
              <a:t>организационный момент;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400" dirty="0">
                <a:solidFill>
                  <a:srgbClr val="0070C0"/>
                </a:solidFill>
              </a:rPr>
              <a:t>представление материала о Центральном Дагестане;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400" dirty="0">
                <a:solidFill>
                  <a:srgbClr val="0070C0"/>
                </a:solidFill>
              </a:rPr>
              <a:t>подведение итогов мероприятия (что узнали нового, что понравилось и запомнилось</a:t>
            </a:r>
          </a:p>
        </p:txBody>
      </p:sp>
    </p:spTree>
    <p:extLst>
      <p:ext uri="{BB962C8B-B14F-4D97-AF65-F5344CB8AC3E}">
        <p14:creationId xmlns:p14="http://schemas.microsoft.com/office/powerpoint/2010/main" xmlns="" val="3824747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24648" y="0"/>
            <a:ext cx="4661626" cy="685800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042" y="192505"/>
            <a:ext cx="3138674" cy="3269706"/>
          </a:xfrm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182041" y="3462211"/>
            <a:ext cx="4607241" cy="3228339"/>
          </a:xfrm>
        </p:spPr>
        <p:txBody>
          <a:bodyPr>
            <a:normAutofit lnSpcReduction="10000"/>
          </a:bodyPr>
          <a:lstStyle/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Дагестан – республика в составе Российской Федерации, самый южный субъект Российской Федерации, который входит в состав Северо-Кавказского федерального округа.  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Дагестан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располагает уникальными природными ресурсами, имеющими большое социально-экономическое и экологическое значение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603969" y="120078"/>
            <a:ext cx="3447108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Отдельные части Дагестана (регионы: Северный, Центральный, Горный и Южный) заметно отличаются одна от другой – природными, экономическими и экологическими условиями. </a:t>
            </a:r>
          </a:p>
          <a:p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 smtClean="0">
                <a:solidFill>
                  <a:srgbClr val="0070C0"/>
                </a:solidFill>
              </a:rPr>
              <a:t>Центральный территориальный округ Республики Дагестан, административный центр — город Махачкала. </a:t>
            </a:r>
          </a:p>
          <a:p>
            <a:endParaRPr lang="ru-RU" sz="1400" dirty="0" smtClean="0">
              <a:solidFill>
                <a:srgbClr val="0070C0"/>
              </a:solidFill>
            </a:endParaRPr>
          </a:p>
          <a:p>
            <a:r>
              <a:rPr lang="ru-RU" sz="1400" u="sng" dirty="0" smtClean="0">
                <a:solidFill>
                  <a:srgbClr val="0070C0"/>
                </a:solidFill>
              </a:rPr>
              <a:t>Округ состоит из 6 районов и 5 городов</a:t>
            </a:r>
            <a:r>
              <a:rPr lang="ru-RU" sz="1400" dirty="0" smtClean="0">
                <a:solidFill>
                  <a:srgbClr val="0070C0"/>
                </a:solidFill>
              </a:rPr>
              <a:t>:</a:t>
            </a:r>
          </a:p>
          <a:p>
            <a:r>
              <a:rPr lang="ru-RU" sz="1400" dirty="0" smtClean="0">
                <a:solidFill>
                  <a:srgbClr val="0070C0"/>
                </a:solidFill>
              </a:rPr>
              <a:t>Буйнакский – г. Буйнакск</a:t>
            </a:r>
          </a:p>
          <a:p>
            <a:r>
              <a:rPr lang="ru-RU" sz="1400" dirty="0" smtClean="0">
                <a:solidFill>
                  <a:srgbClr val="0070C0"/>
                </a:solidFill>
              </a:rPr>
              <a:t>Карабудахкентский – с. Карабудахкент</a:t>
            </a:r>
          </a:p>
          <a:p>
            <a:r>
              <a:rPr lang="ru-RU" sz="1400" dirty="0" smtClean="0">
                <a:solidFill>
                  <a:srgbClr val="0070C0"/>
                </a:solidFill>
              </a:rPr>
              <a:t>Каякентский – с. Каякент</a:t>
            </a:r>
          </a:p>
          <a:p>
            <a:r>
              <a:rPr lang="ru-RU" sz="1400" dirty="0" smtClean="0">
                <a:solidFill>
                  <a:srgbClr val="0070C0"/>
                </a:solidFill>
              </a:rPr>
              <a:t>Кизилюртовский – г. Кизилюрт</a:t>
            </a:r>
          </a:p>
          <a:p>
            <a:r>
              <a:rPr lang="ru-RU" sz="1400" dirty="0" smtClean="0">
                <a:solidFill>
                  <a:srgbClr val="0070C0"/>
                </a:solidFill>
              </a:rPr>
              <a:t>Кумторкалинский – с. Коркмаскала</a:t>
            </a:r>
          </a:p>
          <a:p>
            <a:r>
              <a:rPr lang="ru-RU" sz="1400" dirty="0" smtClean="0">
                <a:solidFill>
                  <a:srgbClr val="0070C0"/>
                </a:solidFill>
              </a:rPr>
              <a:t>Сергокалинский – с. Сергокала</a:t>
            </a:r>
          </a:p>
          <a:p>
            <a:r>
              <a:rPr lang="ru-RU" sz="1400" dirty="0" smtClean="0">
                <a:solidFill>
                  <a:srgbClr val="0070C0"/>
                </a:solidFill>
              </a:rPr>
              <a:t>город Махачкала – 705 642 человек </a:t>
            </a:r>
          </a:p>
          <a:p>
            <a:r>
              <a:rPr lang="ru-RU" sz="1400" dirty="0" smtClean="0">
                <a:solidFill>
                  <a:srgbClr val="0070C0"/>
                </a:solidFill>
              </a:rPr>
              <a:t>город Каспийск – 107 329 человек</a:t>
            </a:r>
          </a:p>
          <a:p>
            <a:r>
              <a:rPr lang="ru-RU" sz="1400" dirty="0" smtClean="0">
                <a:solidFill>
                  <a:srgbClr val="0070C0"/>
                </a:solidFill>
              </a:rPr>
              <a:t>город Буйнакск – 63 312 человек</a:t>
            </a:r>
          </a:p>
          <a:p>
            <a:r>
              <a:rPr lang="ru-RU" sz="1400" dirty="0" smtClean="0">
                <a:solidFill>
                  <a:srgbClr val="0070C0"/>
                </a:solidFill>
              </a:rPr>
              <a:t>город Избербаш – 56 914 человек</a:t>
            </a:r>
          </a:p>
          <a:p>
            <a:r>
              <a:rPr lang="ru-RU" sz="1400" dirty="0" smtClean="0">
                <a:solidFill>
                  <a:srgbClr val="0070C0"/>
                </a:solidFill>
              </a:rPr>
              <a:t>город Кизилюрт – 34 939 человек </a:t>
            </a:r>
            <a:endParaRPr lang="ru-RU" sz="1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1447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960483" cy="3790252"/>
          </a:xfrm>
          <a:prstGeom prst="rect">
            <a:avLst/>
          </a:prstGeom>
        </p:spPr>
      </p:pic>
      <p:sp>
        <p:nvSpPr>
          <p:cNvPr id="10" name="Выгнутая вверх стрелка 9"/>
          <p:cNvSpPr/>
          <p:nvPr/>
        </p:nvSpPr>
        <p:spPr>
          <a:xfrm rot="828349">
            <a:off x="1731531" y="1947022"/>
            <a:ext cx="1649930" cy="369260"/>
          </a:xfrm>
          <a:prstGeom prst="curvedDownArrow">
            <a:avLst>
              <a:gd name="adj1" fmla="val 25000"/>
              <a:gd name="adj2" fmla="val 94295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00405" y="2539071"/>
            <a:ext cx="2952205" cy="300667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3147257" y="217581"/>
            <a:ext cx="8915068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>
                <a:solidFill>
                  <a:srgbClr val="0070C0"/>
                </a:solidFill>
              </a:rPr>
              <a:t>Площадь территории Центрального Дагестана – 6,5 тыс. км² </a:t>
            </a:r>
          </a:p>
          <a:p>
            <a:r>
              <a:rPr lang="ru-RU" sz="2600" dirty="0" smtClean="0">
                <a:solidFill>
                  <a:srgbClr val="0070C0"/>
                </a:solidFill>
              </a:rPr>
              <a:t>Из 3 015 660 человек, проживающих на всей территории Дагестана население       </a:t>
            </a:r>
          </a:p>
          <a:p>
            <a:r>
              <a:rPr lang="ru-RU" sz="2600" dirty="0" smtClean="0">
                <a:solidFill>
                  <a:srgbClr val="0070C0"/>
                </a:solidFill>
              </a:rPr>
              <a:t>Центрального региона, составляет (2015) – 1 293 841 человек, </a:t>
            </a:r>
          </a:p>
          <a:p>
            <a:r>
              <a:rPr lang="ru-RU" sz="2600" dirty="0" smtClean="0">
                <a:solidFill>
                  <a:srgbClr val="0070C0"/>
                </a:solidFill>
              </a:rPr>
              <a:t>это самая плотно заселённая часть республики</a:t>
            </a:r>
            <a:endParaRPr lang="ru-RU" sz="2600" dirty="0">
              <a:solidFill>
                <a:srgbClr val="0070C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43559" y="2423366"/>
            <a:ext cx="752461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Территория региона вытянута с северо-запада на юго-восток вдоль побережья Каспийского моря.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107047" y="3921265"/>
            <a:ext cx="695527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>
                <a:solidFill>
                  <a:srgbClr val="00B050"/>
                </a:solidFill>
              </a:rPr>
              <a:t>Он оправдывает свое название, окружен тремя важными регионами республики – Терско-Сулакское междуречье, Юго-Западный внутригорный, Южный Дагестан.</a:t>
            </a:r>
            <a:endParaRPr lang="ru-RU" sz="2600" dirty="0">
              <a:solidFill>
                <a:srgbClr val="00B05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56384" y="5774354"/>
            <a:ext cx="116059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Автомобильные дороги, железнодорожные пути, проложенные по территории центра, связывают Северный и Южный Дагестан, а горную и равнинную часть республики. </a:t>
            </a:r>
          </a:p>
        </p:txBody>
      </p:sp>
    </p:spTree>
    <p:extLst>
      <p:ext uri="{BB962C8B-B14F-4D97-AF65-F5344CB8AC3E}">
        <p14:creationId xmlns:p14="http://schemas.microsoft.com/office/powerpoint/2010/main" xmlns="" val="3141836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75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25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/>
      <p:bldP spid="14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090" y="20086"/>
            <a:ext cx="9599629" cy="45916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43275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B0F0"/>
                </a:solidFill>
              </a:rPr>
              <a:t>Административный центр — Махачкала</a:t>
            </a:r>
            <a:endParaRPr lang="ru-RU" sz="2800" b="1" dirty="0">
              <a:solidFill>
                <a:srgbClr val="00B0F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412" y="2209499"/>
            <a:ext cx="301343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B0F0"/>
                </a:solidFill>
              </a:rPr>
              <a:t>Это </a:t>
            </a:r>
            <a:r>
              <a:rPr lang="ru-RU" sz="2800" b="1" dirty="0">
                <a:solidFill>
                  <a:srgbClr val="00B0F0"/>
                </a:solidFill>
              </a:rPr>
              <a:t>самый быстрорастущий из крупнейших российских городов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7412" y="1082914"/>
            <a:ext cx="22142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B050"/>
                </a:solidFill>
              </a:rPr>
              <a:t>Площадь </a:t>
            </a:r>
            <a:r>
              <a:rPr lang="ru-RU" sz="2800" b="1" dirty="0" smtClean="0">
                <a:solidFill>
                  <a:srgbClr val="00B050"/>
                </a:solidFill>
              </a:rPr>
              <a:t>– </a:t>
            </a:r>
            <a:r>
              <a:rPr lang="ru-RU" sz="2800" b="1" dirty="0">
                <a:solidFill>
                  <a:srgbClr val="00B050"/>
                </a:solidFill>
              </a:rPr>
              <a:t>468,13 км²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13676" y="4611705"/>
            <a:ext cx="1183692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700" b="1" dirty="0">
                <a:solidFill>
                  <a:srgbClr val="00B050"/>
                </a:solidFill>
              </a:rPr>
              <a:t>За последнее десятилетие город </a:t>
            </a:r>
            <a:r>
              <a:rPr lang="ru-RU" sz="2400" b="1" dirty="0">
                <a:solidFill>
                  <a:srgbClr val="00B050"/>
                </a:solidFill>
              </a:rPr>
              <a:t>сильно</a:t>
            </a:r>
            <a:r>
              <a:rPr lang="ru-RU" sz="2700" b="1" dirty="0">
                <a:solidFill>
                  <a:srgbClr val="00B050"/>
                </a:solidFill>
              </a:rPr>
              <a:t> изменился. В городе произведены масштабные работы по реконструкции въездных магистралей, инфраструктуры жизнеобеспечения. Реконструированы аллеи, бульвары и набережная города, центральная и университетская площади, разбит новый парк Ак-</a:t>
            </a:r>
            <a:r>
              <a:rPr lang="ru-RU" sz="2700" b="1" dirty="0" err="1">
                <a:solidFill>
                  <a:srgbClr val="00B050"/>
                </a:solidFill>
              </a:rPr>
              <a:t>Гёль</a:t>
            </a:r>
            <a:r>
              <a:rPr lang="ru-RU" sz="2700" b="1" dirty="0">
                <a:solidFill>
                  <a:srgbClr val="00B050"/>
                </a:solidFill>
              </a:rPr>
              <a:t> с детским городком аттракционов.</a:t>
            </a:r>
          </a:p>
        </p:txBody>
      </p:sp>
    </p:spTree>
    <p:extLst>
      <p:ext uri="{BB962C8B-B14F-4D97-AF65-F5344CB8AC3E}">
        <p14:creationId xmlns:p14="http://schemas.microsoft.com/office/powerpoint/2010/main" xmlns="" val="2414495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400"/>
                            </p:stCondLst>
                            <p:childTnLst>
                              <p:par>
                                <p:cTn id="8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680"/>
                            </p:stCondLst>
                            <p:childTnLst>
                              <p:par>
                                <p:cTn id="11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680"/>
                            </p:stCondLst>
                            <p:childTnLst>
                              <p:par>
                                <p:cTn id="14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700"/>
                            </p:stCondLst>
                            <p:childTnLst>
                              <p:par>
                                <p:cTn id="17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8" dur="15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15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15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5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747" y="89714"/>
            <a:ext cx="5090568" cy="37542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64280" y="3627635"/>
            <a:ext cx="5462162" cy="30724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5015536" y="48912"/>
            <a:ext cx="71039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В 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</a:rPr>
              <a:t>качестве серьезной проблемы в крупных городах республики является соблюдение градостроительной дисциплины в части размещения автозаправочных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станций (АЗС).</a:t>
            </a:r>
            <a:endParaRPr lang="ru-RU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31855" y="1895408"/>
            <a:ext cx="80178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92D050"/>
                </a:solidFill>
              </a:rPr>
              <a:t>В </a:t>
            </a:r>
            <a:r>
              <a:rPr lang="ru-RU" sz="2800" b="1" dirty="0">
                <a:solidFill>
                  <a:srgbClr val="92D050"/>
                </a:solidFill>
              </a:rPr>
              <a:t>Махачкале </a:t>
            </a:r>
            <a:r>
              <a:rPr lang="ru-RU" sz="2800" b="1" dirty="0" smtClean="0">
                <a:solidFill>
                  <a:srgbClr val="92D050"/>
                </a:solidFill>
              </a:rPr>
              <a:t>эксплуатируются 100 </a:t>
            </a:r>
            <a:r>
              <a:rPr lang="ru-RU" sz="2800" b="1" dirty="0">
                <a:solidFill>
                  <a:srgbClr val="92D050"/>
                </a:solidFill>
              </a:rPr>
              <a:t>АЗС, почти 90 </a:t>
            </a:r>
            <a:r>
              <a:rPr lang="ru-RU" sz="2800" b="1" dirty="0" smtClean="0">
                <a:solidFill>
                  <a:srgbClr val="92D050"/>
                </a:solidFill>
              </a:rPr>
              <a:t>- дополнительные источники загрязнения атмосферного </a:t>
            </a:r>
            <a:r>
              <a:rPr lang="ru-RU" sz="2800" b="1" dirty="0">
                <a:solidFill>
                  <a:srgbClr val="92D050"/>
                </a:solidFill>
              </a:rPr>
              <a:t>воздуха </a:t>
            </a:r>
            <a:r>
              <a:rPr lang="ru-RU" sz="2800" b="1" dirty="0" smtClean="0">
                <a:solidFill>
                  <a:srgbClr val="92D050"/>
                </a:solidFill>
              </a:rPr>
              <a:t>и представляют реальную угрозу </a:t>
            </a:r>
            <a:r>
              <a:rPr lang="ru-RU" sz="2800" b="1" dirty="0">
                <a:solidFill>
                  <a:srgbClr val="92D050"/>
                </a:solidFill>
              </a:rPr>
              <a:t>ухудшения </a:t>
            </a:r>
            <a:r>
              <a:rPr lang="ru-RU" sz="2800" b="1" dirty="0" smtClean="0">
                <a:solidFill>
                  <a:srgbClr val="92D050"/>
                </a:solidFill>
              </a:rPr>
              <a:t>эколого-гигиенической обстановки</a:t>
            </a:r>
            <a:r>
              <a:rPr lang="ru-RU" sz="2800" b="1" dirty="0">
                <a:solidFill>
                  <a:srgbClr val="92D050"/>
                </a:solidFill>
              </a:rPr>
              <a:t>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4746" y="4285138"/>
            <a:ext cx="638994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АЗС около жилых домов – это высокая степень пожарной опасности, поскольку Дагестан расположен в зоне повышенной сейсмической активности.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6542202"/>
            <a:ext cx="735385" cy="315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5205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2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12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2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12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2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112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200" y="3328267"/>
            <a:ext cx="3879271" cy="336261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6153" y="100261"/>
            <a:ext cx="4745368" cy="229645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8545" y="80166"/>
            <a:ext cx="764743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Главным источником загрязнения атмосферного воздуха является автомобиль - 60% всех вредных веществ в городском воздухе.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44587" y="1764792"/>
            <a:ext cx="734015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B050"/>
                </a:solidFill>
              </a:rPr>
              <a:t>Выбросы загрязняющих веществ от автотранспорта в Дагестане в 2015г. составили более 165 тысяч тонн.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318504" y="3239664"/>
            <a:ext cx="72298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Автомобильные выхлопные газы – смесь примерно </a:t>
            </a:r>
            <a:r>
              <a:rPr lang="ru-RU" sz="3200" b="1" dirty="0" smtClean="0">
                <a:solidFill>
                  <a:srgbClr val="FF0000"/>
                </a:solidFill>
              </a:rPr>
              <a:t>200 вредных веществ.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6562" y="3449418"/>
            <a:ext cx="39439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Количество маршруток </a:t>
            </a:r>
            <a:r>
              <a:rPr lang="ru-RU" dirty="0" smtClean="0">
                <a:solidFill>
                  <a:srgbClr val="FF0000"/>
                </a:solidFill>
              </a:rPr>
              <a:t>более 4000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52658" y="4659928"/>
            <a:ext cx="71793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«Облысение» растительного покрова города. На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</a:rPr>
              <a:t>глазах исчезают зеленые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насаждения.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7300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75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515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18603"/>
            <a:ext cx="36394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Мусорные свалки 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9493" y="100084"/>
            <a:ext cx="8464990" cy="3524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92D050"/>
                </a:solidFill>
              </a:rPr>
              <a:t> регулярно </a:t>
            </a:r>
            <a:r>
              <a:rPr lang="ru-RU" sz="2400" b="1" dirty="0">
                <a:solidFill>
                  <a:srgbClr val="92D050"/>
                </a:solidFill>
              </a:rPr>
              <a:t>происходит самовозгорание, что приводит к образованию токсичного облака из загрязняющих </a:t>
            </a:r>
            <a:r>
              <a:rPr lang="ru-RU" sz="2400" b="1" dirty="0" smtClean="0">
                <a:solidFill>
                  <a:srgbClr val="92D050"/>
                </a:solidFill>
              </a:rPr>
              <a:t>веществ</a:t>
            </a:r>
          </a:p>
          <a:p>
            <a:endParaRPr lang="ru-RU" sz="1100" b="1" dirty="0" smtClean="0">
              <a:solidFill>
                <a:srgbClr val="92D050"/>
              </a:solidFill>
            </a:endParaRPr>
          </a:p>
          <a:p>
            <a:pPr marL="2417763" lvl="4" indent="-82550" defTabSz="1077913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 нехватка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спецтехники для вывоза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мусора</a:t>
            </a:r>
          </a:p>
          <a:p>
            <a:pPr marL="2335213" lvl="4" defTabSz="1077913"/>
            <a:endParaRPr lang="ru-RU" sz="2000" b="1" dirty="0" smtClean="0">
              <a:solidFill>
                <a:srgbClr val="92D050"/>
              </a:solidFill>
            </a:endParaRPr>
          </a:p>
          <a:p>
            <a:pPr marL="2598738" indent="-263525" defTabSz="1077913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FFFF00"/>
                </a:solidFill>
              </a:rPr>
              <a:t>отсутствует </a:t>
            </a:r>
            <a:r>
              <a:rPr lang="ru-RU" sz="2400" b="1" dirty="0">
                <a:solidFill>
                  <a:srgbClr val="FFFF00"/>
                </a:solidFill>
              </a:rPr>
              <a:t>в Дагестане </a:t>
            </a:r>
            <a:r>
              <a:rPr lang="ru-RU" sz="2400" b="1" dirty="0" smtClean="0">
                <a:solidFill>
                  <a:srgbClr val="FFFF00"/>
                </a:solidFill>
              </a:rPr>
              <a:t>мусороперерабатывающие заводы </a:t>
            </a:r>
            <a:r>
              <a:rPr lang="ru-RU" sz="2400" b="1" dirty="0">
                <a:solidFill>
                  <a:srgbClr val="FFFF00"/>
                </a:solidFill>
              </a:rPr>
              <a:t>и </a:t>
            </a:r>
            <a:r>
              <a:rPr lang="ru-RU" sz="2400" b="1" dirty="0" smtClean="0">
                <a:solidFill>
                  <a:srgbClr val="FFFF00"/>
                </a:solidFill>
              </a:rPr>
              <a:t>установки, </a:t>
            </a:r>
            <a:r>
              <a:rPr lang="ru-RU" sz="2400" b="1" dirty="0">
                <a:solidFill>
                  <a:srgbClr val="FFFF00"/>
                </a:solidFill>
              </a:rPr>
              <a:t>а также полигонов по захоронению токсичных промышленных отходов и непригодных ядохимикатов</a:t>
            </a:r>
          </a:p>
        </p:txBody>
      </p:sp>
    </p:spTree>
    <p:extLst>
      <p:ext uri="{BB962C8B-B14F-4D97-AF65-F5344CB8AC3E}">
        <p14:creationId xmlns:p14="http://schemas.microsoft.com/office/powerpoint/2010/main" xmlns="" val="19261356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813" y="-16379"/>
            <a:ext cx="4182701" cy="34158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90178" y="1669561"/>
            <a:ext cx="4249649" cy="32646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38107" y="3523156"/>
            <a:ext cx="4446458" cy="33348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4318563" y="132379"/>
            <a:ext cx="76425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C00000"/>
                </a:solidFill>
              </a:rPr>
              <a:t>В российской части Каспийского региона запасы нефти составляют 300 млн. тонн.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7866" y="1966062"/>
            <a:ext cx="52265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Разведочное бурение ведется на месторождениях в непосредственной близости от побережья </a:t>
            </a:r>
            <a:r>
              <a:rPr lang="ru-RU" sz="2400" dirty="0" smtClean="0">
                <a:solidFill>
                  <a:schemeClr val="bg1"/>
                </a:solidFill>
              </a:rPr>
              <a:t>Дагестана. 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3457681"/>
            <a:ext cx="41582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Нефтяные остатки попадают на поверхность и побережье Каспийского моря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080000" y="992867"/>
            <a:ext cx="724665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solidFill>
                  <a:srgbClr val="C00000"/>
                </a:solidFill>
              </a:rPr>
              <a:t>В Каспийское </a:t>
            </a:r>
            <a:r>
              <a:rPr lang="ru-RU" sz="2200" dirty="0">
                <a:solidFill>
                  <a:srgbClr val="C00000"/>
                </a:solidFill>
              </a:rPr>
              <a:t>море, с территории Республики Дагестан, сбрасывается около 80 млн. куб. метров загрязненных сточных вод </a:t>
            </a:r>
            <a:r>
              <a:rPr lang="ru-RU" sz="2200" dirty="0" smtClean="0">
                <a:solidFill>
                  <a:srgbClr val="C00000"/>
                </a:solidFill>
              </a:rPr>
              <a:t>и </a:t>
            </a:r>
            <a:r>
              <a:rPr lang="ru-RU" sz="2200" dirty="0">
                <a:solidFill>
                  <a:srgbClr val="C00000"/>
                </a:solidFill>
              </a:rPr>
              <a:t>около 100 тыс. тонн загрязняющих веществ.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088026" y="2347794"/>
            <a:ext cx="41044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70C0"/>
                </a:solidFill>
              </a:rPr>
              <a:t>Махачкала – крупнейший международный порт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V="1">
            <a:off x="8139827" y="2183173"/>
            <a:ext cx="4052173" cy="58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0" y="4658010"/>
            <a:ext cx="3890178" cy="1614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0" y="6437014"/>
            <a:ext cx="905347" cy="420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30235" y="5032353"/>
            <a:ext cx="86671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Серьезная проблема – размыв </a:t>
            </a:r>
            <a:r>
              <a:rPr lang="ru-RU" sz="2400" dirty="0">
                <a:solidFill>
                  <a:srgbClr val="FF0000"/>
                </a:solidFill>
              </a:rPr>
              <a:t>песчаных пляжей приморской низменности.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30235" y="5945176"/>
            <a:ext cx="11747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Еще проблема – водоотведения</a:t>
            </a:r>
            <a:r>
              <a:rPr lang="ru-RU" sz="2400" dirty="0">
                <a:solidFill>
                  <a:srgbClr val="002060"/>
                </a:solidFill>
              </a:rPr>
              <a:t>, которая связана с отсутс</a:t>
            </a:r>
            <a:r>
              <a:rPr lang="ru-RU" sz="2400" dirty="0">
                <a:solidFill>
                  <a:srgbClr val="00B0F0"/>
                </a:solidFill>
              </a:rPr>
              <a:t>твием, перегрузкой </a:t>
            </a:r>
            <a:r>
              <a:rPr lang="ru-RU" sz="2400" dirty="0">
                <a:solidFill>
                  <a:srgbClr val="002060"/>
                </a:solidFill>
              </a:rPr>
              <a:t>водоотводящих сетей или их изношенностью</a:t>
            </a:r>
          </a:p>
        </p:txBody>
      </p:sp>
    </p:spTree>
    <p:extLst>
      <p:ext uri="{BB962C8B-B14F-4D97-AF65-F5344CB8AC3E}">
        <p14:creationId xmlns:p14="http://schemas.microsoft.com/office/powerpoint/2010/main" xmlns="" val="345281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ohranenie-okruzhayuschey-sredy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697</TotalTime>
  <Words>810</Words>
  <Application>Microsoft Office PowerPoint</Application>
  <PresentationFormat>Произвольный</PresentationFormat>
  <Paragraphs>82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Sohranenie-okruzhayuschey-sredy</vt:lpstr>
      <vt:lpstr> ОТКРЫТЫЙ УРОК ПО ГЕОГРАФИИ   Провела учитель по географии  Магомедова К.Р. </vt:lpstr>
      <vt:lpstr>Открытый урок на тему «Экологическая ситуация Центрального Дагестана»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ОТКРЫТЫЙ УРОК ПО ГЕОГРАФИИ   Провела учитель по географии 9Е класса  Василенко Т.Ф. </dc:title>
  <dc:creator>Св</dc:creator>
  <cp:lastModifiedBy>кизбике</cp:lastModifiedBy>
  <cp:revision>39</cp:revision>
  <dcterms:created xsi:type="dcterms:W3CDTF">2016-04-04T17:30:33Z</dcterms:created>
  <dcterms:modified xsi:type="dcterms:W3CDTF">2018-01-22T06:47:34Z</dcterms:modified>
</cp:coreProperties>
</file>